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62" r:id="rId8"/>
    <p:sldId id="259" r:id="rId9"/>
    <p:sldId id="264" r:id="rId10"/>
    <p:sldId id="267" r:id="rId11"/>
    <p:sldId id="268" r:id="rId12"/>
    <p:sldId id="270" r:id="rId13"/>
    <p:sldId id="272" r:id="rId14"/>
    <p:sldId id="273" r:id="rId15"/>
    <p:sldId id="260" r:id="rId16"/>
    <p:sldId id="269" r:id="rId17"/>
    <p:sldId id="276" r:id="rId18"/>
    <p:sldId id="275" r:id="rId19"/>
    <p:sldId id="274" r:id="rId20"/>
    <p:sldId id="277" r:id="rId21"/>
    <p:sldId id="271" r:id="rId22"/>
    <p:sldId id="263" r:id="rId23"/>
    <p:sldId id="261" r:id="rId2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365A2D0-595E-4E1B-89F0-DF906113F522}">
          <p14:sldIdLst>
            <p14:sldId id="256"/>
            <p14:sldId id="257"/>
            <p14:sldId id="258"/>
            <p14:sldId id="262"/>
            <p14:sldId id="259"/>
            <p14:sldId id="264"/>
            <p14:sldId id="267"/>
            <p14:sldId id="268"/>
            <p14:sldId id="270"/>
            <p14:sldId id="272"/>
            <p14:sldId id="273"/>
            <p14:sldId id="260"/>
            <p14:sldId id="269"/>
            <p14:sldId id="276"/>
            <p14:sldId id="275"/>
            <p14:sldId id="274"/>
            <p14:sldId id="277"/>
            <p14:sldId id="271"/>
            <p14:sldId id="26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2E1408-CF43-401A-8ECF-D4C841D7DFEF}" type="datetime1">
              <a:rPr lang="es-ES" smtClean="0"/>
              <a:t>23/05/2023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2C8D43-8168-48C8-91A7-63EACBACA7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0998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7791AE-9332-4D69-A47B-3B457B8FC289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603C52C-5E29-41AF-BAA3-8217E886DA0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736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062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8587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241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677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358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270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2888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197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58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00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966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535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372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528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16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2548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6823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7518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603C52C-5E29-41AF-BAA3-8217E886DA08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449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BEACBEE1-AAF3-441E-9BC5-61E402716858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11BC45-BD76-4950-A8F8-4A4DD9671550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10A5138B-3CD6-49B7-B74A-3FC800A8F261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6008E2DE-4C86-4F0A-9C0B-9CAAB7DBB18E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9" name="Cuadro de texto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Cuadro de texto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F708E94-29F3-412F-8028-A2C4F5FE6A05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0AF3E3-6F13-468F-8281-3590BCCF38E8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46CBC-D52E-42D3-BA1A-045A92318208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5F3BC-4F87-475C-BF1E-F83B902382E3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0E904D5C-47BC-4BF1-ACAB-47AB8299DCBD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F8343A-14A6-43E9-ABE0-4C8B4C43462D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F2B5E1A6-FB0D-4C52-BD33-69F52FF40AE5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002901-E09E-45C5-8090-F3FA58FCBD30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57BA9A-E95D-4189-9164-6541D8B66DE0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64B3BC-C780-4EF7-8D11-FE20DCC75853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975D7F-E9DE-41B5-AC62-6C7D02ED69BB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B3964C-00D9-44A5-95D6-77E1F5E0DBE2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F1F425-3317-4383-9C6F-4A19C76DCE5C}" type="datetime1">
              <a:rPr lang="es-ES" noProof="0" smtClean="0"/>
              <a:t>23/05/2023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E526C04-E023-4F97-AC46-6594FFA467F2}" type="datetime1">
              <a:rPr lang="es-ES" noProof="0" smtClean="0"/>
              <a:t>23/05/2023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Filtrado_de_textura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-7BzBwdrMM8&amp;ab_channel=nicosior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ángulo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rtlCol="0" anchor="ctr">
            <a:normAutofit/>
          </a:bodyPr>
          <a:lstStyle/>
          <a:p>
            <a:pPr algn="r"/>
            <a:r>
              <a:rPr lang="es-ES" sz="4800" b="1" dirty="0"/>
              <a:t>Minificación y</a:t>
            </a:r>
            <a:br>
              <a:rPr lang="es-ES" sz="4800" b="1" dirty="0"/>
            </a:br>
            <a:r>
              <a:rPr lang="es-ES" sz="4800" b="1" dirty="0"/>
              <a:t>magnificación</a:t>
            </a:r>
            <a:br>
              <a:rPr lang="es-ES" sz="4800" b="1" dirty="0"/>
            </a:br>
            <a:r>
              <a:rPr lang="es-ES" sz="4800" b="1" dirty="0"/>
              <a:t>en texturas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Facundo Bernardini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2890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Minificación</a:t>
            </a:r>
            <a:br>
              <a:rPr lang="es-ES" dirty="0"/>
            </a:br>
            <a:r>
              <a:rPr lang="es-ES" sz="2000" dirty="0"/>
              <a:t>EJEMPLO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4AE552-6643-2399-F7E2-1BC018FE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444" y="1940477"/>
            <a:ext cx="8061112" cy="473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54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2890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Minificación</a:t>
            </a:r>
            <a:br>
              <a:rPr lang="es-ES" dirty="0"/>
            </a:br>
            <a:r>
              <a:rPr lang="es-ES" sz="2000" dirty="0"/>
              <a:t>EJEMPLO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9D9BAE-7ACA-BC13-7B4B-C35CF330B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51" y="2205815"/>
            <a:ext cx="11072297" cy="42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58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79181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magnificación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4" y="1595536"/>
            <a:ext cx="11173409" cy="4024125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En el caso de que un texel se corresponda a varios pixels (porque la textura tiene baja resolución o porque esta muy cerca de la cámara, por ejemplo), debemos filtrar dicha textura.</a:t>
            </a:r>
          </a:p>
          <a:p>
            <a:pPr rtl="0">
              <a:lnSpc>
                <a:spcPct val="100000"/>
              </a:lnSpc>
            </a:pPr>
            <a:r>
              <a:rPr lang="es-ES" sz="2000" dirty="0"/>
              <a:t>Para lograr esto hacemos uso del </a:t>
            </a:r>
            <a:r>
              <a:rPr lang="es-ES" sz="2000" b="1" dirty="0"/>
              <a:t>filtrado bilineal</a:t>
            </a:r>
            <a:r>
              <a:rPr lang="es-ES" sz="2000" dirty="0"/>
              <a:t>, el cual logra aumentar la cantidad de texels de la imagen, mejorando así su resolución.</a:t>
            </a:r>
            <a:endParaRPr lang="es-ES" sz="20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C3EF3E0-7013-71FE-1B0F-C89AB868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71" y="3607598"/>
            <a:ext cx="4444054" cy="26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37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2890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MAGNIFICACIÓN</a:t>
            </a:r>
            <a:br>
              <a:rPr lang="es-ES" dirty="0"/>
            </a:br>
            <a:r>
              <a:rPr lang="es-ES" sz="2000" dirty="0"/>
              <a:t>Filtrado bilineal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4" y="1595536"/>
            <a:ext cx="11173409" cy="2754042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En el filtrado bilineal, se muestrean los cuatro elementos de textura más cercanos al centro del píxel, y sus colores se combinan por promedio ponderado según la distancia.</a:t>
            </a:r>
          </a:p>
          <a:p>
            <a:pPr rtl="0">
              <a:lnSpc>
                <a:spcPct val="100000"/>
              </a:lnSpc>
            </a:pPr>
            <a:r>
              <a:rPr lang="es-ES" sz="2000" dirty="0"/>
              <a:t>Genera una suposición relativamente precisa del color del píxel que se agregará, generando un efecto de suavizado.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1918DB-E911-DF72-884E-2A3CA238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19" y="3755252"/>
            <a:ext cx="11174384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91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2890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MAGNIFICACIÓN</a:t>
            </a:r>
            <a:br>
              <a:rPr lang="es-ES" dirty="0"/>
            </a:br>
            <a:r>
              <a:rPr lang="es-ES" sz="2000" dirty="0"/>
              <a:t>ejemplo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6174AF-A6BF-3B7B-91A6-C7CF36094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436" y="2464801"/>
            <a:ext cx="6257127" cy="330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85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2890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MAGNIFICACIÓN</a:t>
            </a:r>
            <a:br>
              <a:rPr lang="es-ES" dirty="0"/>
            </a:br>
            <a:r>
              <a:rPr lang="es-ES" sz="2000" dirty="0"/>
              <a:t>ejemplo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7C2B9F-3122-7483-8591-84BAA7C5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35" y="1622854"/>
            <a:ext cx="10028329" cy="51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85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5" y="1705918"/>
            <a:ext cx="11173409" cy="4772313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Existen otro tipo de filtrados para Magnificar o Minificar la textura como pueden ser los siguientes, listados en orden creciente de costo computacional y mejor calidad de imagen:</a:t>
            </a:r>
          </a:p>
          <a:p>
            <a:pPr rtl="0">
              <a:lnSpc>
                <a:spcPct val="100000"/>
              </a:lnSpc>
            </a:pPr>
            <a:endParaRPr lang="es-ES" sz="2000" b="1" dirty="0"/>
          </a:p>
          <a:p>
            <a:pPr>
              <a:lnSpc>
                <a:spcPct val="100000"/>
              </a:lnSpc>
            </a:pPr>
            <a:r>
              <a:rPr lang="es-ES" sz="2000" b="1" dirty="0"/>
              <a:t>Interpolación del vecino más cercano</a:t>
            </a:r>
          </a:p>
          <a:p>
            <a:pPr>
              <a:lnSpc>
                <a:spcPct val="100000"/>
              </a:lnSpc>
            </a:pPr>
            <a:r>
              <a:rPr lang="es-ES" sz="2000" b="1" dirty="0"/>
              <a:t>Interpolación del vecino más cercano con MipMapping</a:t>
            </a:r>
          </a:p>
          <a:p>
            <a:pPr>
              <a:lnSpc>
                <a:spcPct val="100000"/>
              </a:lnSpc>
            </a:pPr>
            <a:r>
              <a:rPr lang="es-ES" sz="2000" b="1" dirty="0"/>
              <a:t>Filtrado MipMap lineal</a:t>
            </a:r>
          </a:p>
          <a:p>
            <a:pPr>
              <a:lnSpc>
                <a:spcPct val="100000"/>
              </a:lnSpc>
            </a:pPr>
            <a:r>
              <a:rPr lang="es-ES" sz="2000" b="1" dirty="0"/>
              <a:t>Filtrado trilineal</a:t>
            </a:r>
          </a:p>
          <a:p>
            <a:pPr rtl="0">
              <a:lnSpc>
                <a:spcPct val="100000"/>
              </a:lnSpc>
            </a:pPr>
            <a:r>
              <a:rPr lang="es-ES" sz="2000" b="1" dirty="0"/>
              <a:t>Filtrado anisotrópico</a:t>
            </a:r>
          </a:p>
          <a:p>
            <a:pPr marL="0" indent="0" rtl="0">
              <a:lnSpc>
                <a:spcPct val="100000"/>
              </a:lnSpc>
              <a:buNone/>
            </a:pPr>
            <a:endParaRPr lang="es-ES" sz="20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40DE0D-021F-01F4-80A1-5D6A9347F046}"/>
              </a:ext>
            </a:extLst>
          </p:cNvPr>
          <p:cNvSpPr txBox="1">
            <a:spLocks/>
          </p:cNvSpPr>
          <p:nvPr/>
        </p:nvSpPr>
        <p:spPr>
          <a:xfrm>
            <a:off x="2895600" y="41289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EXTRA</a:t>
            </a:r>
            <a:br>
              <a:rPr lang="es-ES" dirty="0"/>
            </a:br>
            <a:r>
              <a:rPr lang="es-ES" sz="2000" dirty="0"/>
              <a:t>Otras técnicas de filtrado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9022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40DE0D-021F-01F4-80A1-5D6A9347F046}"/>
              </a:ext>
            </a:extLst>
          </p:cNvPr>
          <p:cNvSpPr txBox="1">
            <a:spLocks/>
          </p:cNvSpPr>
          <p:nvPr/>
        </p:nvSpPr>
        <p:spPr>
          <a:xfrm>
            <a:off x="2895600" y="41289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EXTRA</a:t>
            </a:r>
            <a:br>
              <a:rPr lang="es-ES" dirty="0"/>
            </a:br>
            <a:r>
              <a:rPr lang="es-ES" sz="2000" dirty="0"/>
              <a:t>ejemplos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68415F-E95A-9EA0-01C6-309730DA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92" y="1606496"/>
            <a:ext cx="9234616" cy="51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2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67B7FAA9-50D7-5065-2A6A-7BA0C088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8" y="2104107"/>
            <a:ext cx="11953103" cy="3188752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E893425-7377-30DA-CF2F-2DD39570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2890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EXTRA</a:t>
            </a:r>
            <a:br>
              <a:rPr lang="es-ES" dirty="0"/>
            </a:br>
            <a:r>
              <a:rPr lang="es-ES" sz="2000" dirty="0"/>
              <a:t>donde aplicar minificación y magnificación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3215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79181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Conclusión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4" y="1595536"/>
            <a:ext cx="11173409" cy="4024125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Lograr una correcta aplicación de las texturas en los modelos 3D es fundamental para que la composición de la escena se vea realista y con resultados óptimos.</a:t>
            </a:r>
          </a:p>
          <a:p>
            <a:pPr marL="0" indent="0" rtl="0">
              <a:lnSpc>
                <a:spcPct val="100000"/>
              </a:lnSpc>
              <a:buNone/>
            </a:pPr>
            <a:endParaRPr lang="es-ES" sz="2000" dirty="0"/>
          </a:p>
          <a:p>
            <a:pPr rtl="0">
              <a:lnSpc>
                <a:spcPct val="100000"/>
              </a:lnSpc>
            </a:pPr>
            <a:r>
              <a:rPr lang="es-ES" sz="2000" dirty="0"/>
              <a:t>Una mala aplicación de las texturas en los modelos se puede notar muy fácilmente haciendo que se pierda la inmersión y el realismo que se buscaba inicialmente.</a:t>
            </a:r>
          </a:p>
          <a:p>
            <a:pPr rtl="0">
              <a:lnSpc>
                <a:spcPct val="100000"/>
              </a:lnSpc>
            </a:pPr>
            <a:endParaRPr lang="es-ES" sz="2000" dirty="0"/>
          </a:p>
          <a:p>
            <a:pPr rtl="0">
              <a:lnSpc>
                <a:spcPct val="100000"/>
              </a:lnSpc>
            </a:pPr>
            <a:r>
              <a:rPr lang="es-ES" sz="2000" dirty="0"/>
              <a:t>Las técnicas de Minificación y Magnificación buscan reducir lo más posible estos errores visuales, adaptando las texturas según sea necesario.</a:t>
            </a:r>
          </a:p>
        </p:txBody>
      </p:sp>
    </p:spTree>
    <p:extLst>
      <p:ext uri="{BB962C8B-B14F-4D97-AF65-F5344CB8AC3E}">
        <p14:creationId xmlns:p14="http://schemas.microsoft.com/office/powerpoint/2010/main" val="2983893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79181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4" y="1595536"/>
            <a:ext cx="11173409" cy="4024125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El texturizado de modelos 3D es una parte fundamental a la hora de dar realismo a nuestra escena.</a:t>
            </a:r>
          </a:p>
          <a:p>
            <a:pPr rtl="0">
              <a:lnSpc>
                <a:spcPct val="100000"/>
              </a:lnSpc>
            </a:pPr>
            <a:r>
              <a:rPr lang="es-ES" sz="2000" dirty="0"/>
              <a:t>En esta presentación nos centraremos en el mapeo directo de una imagen 2D a un modelo 3D, el cual puede presentar ciertos problemas a la hora de aplicarlas.</a:t>
            </a:r>
          </a:p>
          <a:p>
            <a:pPr rtl="0">
              <a:lnSpc>
                <a:spcPct val="100000"/>
              </a:lnSpc>
            </a:pPr>
            <a:r>
              <a:rPr lang="es-ES" sz="2000" dirty="0"/>
              <a:t>Para solucionarlos, emplearemos métodos de filtrado para lograr una correcta </a:t>
            </a:r>
            <a:r>
              <a:rPr lang="es-ES" sz="2000" b="1" dirty="0"/>
              <a:t>minificación</a:t>
            </a:r>
            <a:r>
              <a:rPr lang="es-ES" sz="2000" dirty="0"/>
              <a:t> y </a:t>
            </a:r>
            <a:r>
              <a:rPr lang="es-ES" sz="2000" b="1" dirty="0"/>
              <a:t>magnificación</a:t>
            </a:r>
            <a:r>
              <a:rPr lang="es-ES" sz="2000" dirty="0"/>
              <a:t> en las texturas.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45249C-F807-FCA9-D9AD-3E076E91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821" y="3974461"/>
            <a:ext cx="2604358" cy="260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79181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4" y="1595536"/>
            <a:ext cx="11173409" cy="4024125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u="sng" dirty="0"/>
              <a:t>Wikipedia</a:t>
            </a:r>
            <a:r>
              <a:rPr lang="es-ES" sz="2000" dirty="0"/>
              <a:t>: </a:t>
            </a:r>
            <a:r>
              <a:rPr lang="es-ES" sz="2000" dirty="0">
                <a:hlinkClick r:id="rId3"/>
              </a:rPr>
              <a:t>https://es.wikipedia.org/wiki/Filtrado_de_texturas</a:t>
            </a:r>
            <a:endParaRPr lang="es-ES" sz="2000" dirty="0"/>
          </a:p>
          <a:p>
            <a:pPr rtl="0">
              <a:lnSpc>
                <a:spcPct val="100000"/>
              </a:lnSpc>
            </a:pPr>
            <a:r>
              <a:rPr lang="es-ES" sz="2000" u="sng" dirty="0"/>
              <a:t>Youtube</a:t>
            </a:r>
            <a:r>
              <a:rPr lang="es-ES" sz="2000" dirty="0"/>
              <a:t>: </a:t>
            </a:r>
            <a:r>
              <a:rPr lang="es-ES" sz="2000" dirty="0">
                <a:hlinkClick r:id="rId4"/>
              </a:rPr>
              <a:t>https://www.youtube.com/watch?v=-7BzBwdrMM8&amp;ab_channel=nicosiored</a:t>
            </a:r>
            <a:endParaRPr lang="es-ES" sz="20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s-ES" dirty="0"/>
              <a:t>https://www.youtube.com/watch?v=3If-0o8Req8&amp;ab_channel=ArturoNereu</a:t>
            </a:r>
          </a:p>
          <a:p>
            <a:pPr>
              <a:lnSpc>
                <a:spcPct val="100000"/>
              </a:lnSpc>
            </a:pPr>
            <a:r>
              <a:rPr lang="es-ES" sz="2000" u="sng" dirty="0"/>
              <a:t>Internet</a:t>
            </a:r>
            <a:r>
              <a:rPr lang="es-ES" sz="2000" dirty="0"/>
              <a:t>: https://www.monografias.com/trabajos108/interpolacion-y-transformaciones-basicas-imagenes/interpolacion-y-transformaciones-basicas-imagenes2</a:t>
            </a:r>
          </a:p>
          <a:p>
            <a:pPr rtl="0">
              <a:lnSpc>
                <a:spcPct val="100000"/>
              </a:lnSpc>
            </a:pPr>
            <a:r>
              <a:rPr lang="es-ES" sz="2000" dirty="0"/>
              <a:t>Diapositivas de la cátedra</a:t>
            </a:r>
          </a:p>
          <a:p>
            <a:pPr rtl="0">
              <a:lnSpc>
                <a:spcPct val="100000"/>
              </a:lnSpc>
            </a:pPr>
            <a:r>
              <a:rPr lang="es-ES" sz="2000" dirty="0"/>
              <a:t>Imágenes tomadas de Google</a:t>
            </a:r>
          </a:p>
        </p:txBody>
      </p:sp>
    </p:spTree>
    <p:extLst>
      <p:ext uri="{BB962C8B-B14F-4D97-AF65-F5344CB8AC3E}">
        <p14:creationId xmlns:p14="http://schemas.microsoft.com/office/powerpoint/2010/main" val="1079893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79181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Pixels vs texels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5" y="1447653"/>
            <a:ext cx="11173409" cy="3569588"/>
          </a:xfrm>
        </p:spPr>
        <p:txBody>
          <a:bodyPr rtlCol="0">
            <a:normAutofit lnSpcReduction="10000"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s-ES" sz="2000" dirty="0"/>
              <a:t>Para introducirnos en el mundo de las texturas debemos diferenciar los siguientes dos conceptos: </a:t>
            </a:r>
            <a:r>
              <a:rPr lang="es-ES" sz="2000" b="1" dirty="0"/>
              <a:t>Pixel</a:t>
            </a:r>
            <a:r>
              <a:rPr lang="es-ES" sz="2000" dirty="0"/>
              <a:t> (del ingles, “picture element”) y </a:t>
            </a:r>
            <a:r>
              <a:rPr lang="es-ES" sz="2000" b="1" dirty="0"/>
              <a:t>Texel</a:t>
            </a:r>
            <a:r>
              <a:rPr lang="es-ES" sz="2000" dirty="0"/>
              <a:t> (del ingles, “texture element”)</a:t>
            </a:r>
          </a:p>
          <a:p>
            <a:pPr rtl="0">
              <a:lnSpc>
                <a:spcPct val="100000"/>
              </a:lnSpc>
            </a:pPr>
            <a:endParaRPr lang="es-ES" sz="1600" u="sng" dirty="0"/>
          </a:p>
          <a:p>
            <a:pPr rtl="0">
              <a:lnSpc>
                <a:spcPct val="100000"/>
              </a:lnSpc>
            </a:pPr>
            <a:r>
              <a:rPr lang="es-ES" sz="2000" u="sng" dirty="0"/>
              <a:t>Pixel:</a:t>
            </a:r>
            <a:r>
              <a:rPr lang="es-ES" sz="2000" dirty="0"/>
              <a:t> Es la unidad más pequeña de la imagen mostrada en pantalla, depende de la resolución de la pantalla</a:t>
            </a:r>
          </a:p>
          <a:p>
            <a:pPr rtl="0">
              <a:lnSpc>
                <a:spcPct val="100000"/>
              </a:lnSpc>
            </a:pPr>
            <a:r>
              <a:rPr lang="es-ES" sz="2000" u="sng" dirty="0"/>
              <a:t>Texel:</a:t>
            </a:r>
            <a:r>
              <a:rPr lang="es-ES" sz="2000" dirty="0"/>
              <a:t> Es la unidad más pequeña de una textura en un modelo 3D, depende de las dimensiones de la imagen</a:t>
            </a:r>
          </a:p>
          <a:p>
            <a:pPr rtl="0">
              <a:lnSpc>
                <a:spcPct val="100000"/>
              </a:lnSpc>
            </a:pPr>
            <a:endParaRPr lang="es-ES" sz="1100" dirty="0"/>
          </a:p>
          <a:p>
            <a:pPr marL="0" indent="0" rtl="0">
              <a:lnSpc>
                <a:spcPct val="100000"/>
              </a:lnSpc>
              <a:buNone/>
            </a:pPr>
            <a:r>
              <a:rPr lang="es-ES" sz="2000" dirty="0"/>
              <a:t>Los </a:t>
            </a:r>
            <a:r>
              <a:rPr lang="es-ES" sz="2000" b="1" dirty="0"/>
              <a:t>pixels</a:t>
            </a:r>
            <a:r>
              <a:rPr lang="es-ES" sz="2000" dirty="0"/>
              <a:t> están asociados con la representación de imágenes en la pantalla, mientras que los </a:t>
            </a:r>
            <a:r>
              <a:rPr lang="es-ES" sz="2000" b="1" dirty="0"/>
              <a:t>texels</a:t>
            </a:r>
            <a:r>
              <a:rPr lang="es-ES" sz="2000" dirty="0"/>
              <a:t> están asociados con la representación de texturas en el modelado 3D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B9A993-5983-D314-0DDB-936A83802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972" y="4909762"/>
            <a:ext cx="3050848" cy="15644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B691B4-6AE6-4CD5-7175-3843C7C9C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180" y="4909762"/>
            <a:ext cx="1801411" cy="156445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83791C4-7D60-8406-594C-C46B3EB2A528}"/>
              </a:ext>
            </a:extLst>
          </p:cNvPr>
          <p:cNvSpPr txBox="1"/>
          <p:nvPr/>
        </p:nvSpPr>
        <p:spPr>
          <a:xfrm>
            <a:off x="3559871" y="6474216"/>
            <a:ext cx="170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Pixels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B078F05-6872-33E8-1316-8A4A906398D0}"/>
              </a:ext>
            </a:extLst>
          </p:cNvPr>
          <p:cNvSpPr txBox="1"/>
          <p:nvPr/>
        </p:nvSpPr>
        <p:spPr>
          <a:xfrm>
            <a:off x="7268476" y="6474216"/>
            <a:ext cx="204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Texels</a:t>
            </a:r>
          </a:p>
        </p:txBody>
      </p:sp>
    </p:spTree>
    <p:extLst>
      <p:ext uri="{BB962C8B-B14F-4D97-AF65-F5344CB8AC3E}">
        <p14:creationId xmlns:p14="http://schemas.microsoft.com/office/powerpoint/2010/main" val="1665581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79181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Pixels vs texels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2" y="1706631"/>
            <a:ext cx="11173409" cy="3569588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2000" dirty="0"/>
              <a:t>En casi todos los casos, la celda del </a:t>
            </a:r>
            <a:r>
              <a:rPr lang="es-ES" sz="2000" b="1" dirty="0"/>
              <a:t>pixel</a:t>
            </a:r>
            <a:r>
              <a:rPr lang="es-ES" sz="2000" dirty="0"/>
              <a:t> en pantalla NO va a coincidir exactamente con una celda de un </a:t>
            </a:r>
            <a:r>
              <a:rPr lang="es-ES" sz="2000" b="1" dirty="0"/>
              <a:t>texel</a:t>
            </a:r>
            <a:r>
              <a:rPr lang="es-ES" sz="2000" dirty="0"/>
              <a:t>,</a:t>
            </a:r>
            <a:r>
              <a:rPr lang="es-ES" sz="2000" b="1" dirty="0"/>
              <a:t> </a:t>
            </a:r>
            <a:r>
              <a:rPr lang="es-ES" sz="2000" dirty="0"/>
              <a:t>y esto nos genera un problema.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000" dirty="0"/>
          </a:p>
          <a:p>
            <a:pPr>
              <a:lnSpc>
                <a:spcPct val="100000"/>
              </a:lnSpc>
            </a:pPr>
            <a:r>
              <a:rPr lang="es-ES" sz="2000" dirty="0"/>
              <a:t>Una celda de pixel podrá abarcar varias celdas de texels (minificación) o, a la inversa, varias celdas de pixels podrán cubrir la misma celda de un texel (magnificación).</a:t>
            </a:r>
            <a:endParaRPr lang="es-ES" sz="2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11F346-184A-BA3A-AA40-55977B34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52" y="3807543"/>
            <a:ext cx="4309363" cy="26876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32E611A-BB32-A62E-3B26-764BF171C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07543"/>
            <a:ext cx="4778048" cy="26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4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79181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minificación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4" y="1595536"/>
            <a:ext cx="11173409" cy="4024125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En el caso de que muchos texels se correspondan al mismo pixel (porque la textura esta muy alejada de la cámara, por ejemplo), necesitaremos hacer un filtrado para ajustarla.</a:t>
            </a:r>
          </a:p>
          <a:p>
            <a:pPr rtl="0">
              <a:lnSpc>
                <a:spcPct val="100000"/>
              </a:lnSpc>
            </a:pPr>
            <a:r>
              <a:rPr lang="es-ES" sz="2000" dirty="0"/>
              <a:t>La solución más simple es reducir la cantidad de texels de la textura, bajando así su resolución.</a:t>
            </a:r>
          </a:p>
          <a:p>
            <a:pPr rtl="0">
              <a:lnSpc>
                <a:spcPct val="100000"/>
              </a:lnSpc>
            </a:pPr>
            <a:endParaRPr lang="es-ES" sz="2000" dirty="0"/>
          </a:p>
          <a:p>
            <a:pPr rtl="0">
              <a:lnSpc>
                <a:spcPct val="100000"/>
              </a:lnSpc>
            </a:pPr>
            <a:endParaRPr lang="es-ES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3A9E05-F908-E873-E5C4-17831B0D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119" y="3518480"/>
            <a:ext cx="6283758" cy="295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9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2890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Minificación</a:t>
            </a:r>
            <a:br>
              <a:rPr lang="es-ES" dirty="0"/>
            </a:br>
            <a:r>
              <a:rPr lang="es-ES" sz="2000" dirty="0"/>
              <a:t>MIPMAP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4" y="1595536"/>
            <a:ext cx="11173409" cy="4024125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El método empleado para reducir los texels de la textura y tener distintas versiones de la misma se denomina </a:t>
            </a:r>
            <a:r>
              <a:rPr lang="es-ES" sz="2000" b="1" dirty="0"/>
              <a:t>MipMap</a:t>
            </a:r>
            <a:r>
              <a:rPr lang="es-ES" sz="2000" dirty="0"/>
              <a:t>.</a:t>
            </a:r>
          </a:p>
          <a:p>
            <a:pPr rtl="0">
              <a:lnSpc>
                <a:spcPct val="100000"/>
              </a:lnSpc>
            </a:pPr>
            <a:r>
              <a:rPr lang="es-ES" sz="2000" dirty="0"/>
              <a:t>Consiste en reducir a la mitad la resolución de la imagen, de manera consecutiva, generando distintos niveles de MipMap.</a:t>
            </a:r>
          </a:p>
          <a:p>
            <a:pPr>
              <a:lnSpc>
                <a:spcPct val="100000"/>
              </a:lnSpc>
            </a:pPr>
            <a:r>
              <a:rPr lang="es-ES" sz="2000" dirty="0"/>
              <a:t>De esta manera conseguimos que, a la hora de pintar un pixel, a este le corresponda un solo texel.</a:t>
            </a:r>
          </a:p>
          <a:p>
            <a:pPr rtl="0">
              <a:lnSpc>
                <a:spcPct val="100000"/>
              </a:lnSpc>
            </a:pPr>
            <a:endParaRPr lang="es-ES" sz="2000" dirty="0"/>
          </a:p>
          <a:p>
            <a:pPr rtl="0">
              <a:lnSpc>
                <a:spcPct val="100000"/>
              </a:lnSpc>
            </a:pPr>
            <a:endParaRPr lang="es-ES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8779FD-CE6C-6C97-F3E4-979B932E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088" y="3972068"/>
            <a:ext cx="3557824" cy="28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45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2890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Minificación</a:t>
            </a:r>
            <a:br>
              <a:rPr lang="es-ES" dirty="0"/>
            </a:br>
            <a:r>
              <a:rPr lang="es-ES" sz="2000" dirty="0"/>
              <a:t>MIPMAP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4" y="1595536"/>
            <a:ext cx="11173409" cy="1293029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Si separamos los canales R, G y B de la imagen, podemos guardar la textura de manera muy eficiente en otro archivo formato imagen, ocupando poco espacio.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28B7F5-6653-E5C0-649E-021C9840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887" y="2827217"/>
            <a:ext cx="6518222" cy="35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2890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Minificación</a:t>
            </a:r>
            <a:br>
              <a:rPr lang="es-ES" dirty="0"/>
            </a:br>
            <a:r>
              <a:rPr lang="es-ES" sz="2000" dirty="0"/>
              <a:t>MIPMAP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4" y="1595536"/>
            <a:ext cx="11173409" cy="3067080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Para elegir que nivel del </a:t>
            </a:r>
            <a:r>
              <a:rPr lang="es-ES" sz="2000" b="1" dirty="0"/>
              <a:t>MipMap</a:t>
            </a:r>
            <a:r>
              <a:rPr lang="es-ES" sz="2000" dirty="0"/>
              <a:t> contiene la textura que mejor se adapta a nuestro modelo, debemos tener en cuenta las coordenadas de textura como así también las coordenadas de las muestras según el punto de vista de la cámara.</a:t>
            </a:r>
          </a:p>
          <a:p>
            <a:pPr rtl="0">
              <a:lnSpc>
                <a:spcPct val="100000"/>
              </a:lnSpc>
            </a:pPr>
            <a:r>
              <a:rPr lang="es-ES" sz="2000" dirty="0"/>
              <a:t>Si observamos la textura de un modelo que está rotado, podemos notar que hay una parte de la textura que estará mas cerca que otra.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2E081E-CB89-8B08-12BA-AE27E642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690553"/>
            <a:ext cx="6172311" cy="29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6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12890"/>
            <a:ext cx="8610600" cy="1293028"/>
          </a:xfrm>
        </p:spPr>
        <p:txBody>
          <a:bodyPr rtlCol="0">
            <a:normAutofit/>
          </a:bodyPr>
          <a:lstStyle/>
          <a:p>
            <a:r>
              <a:rPr lang="es-ES" dirty="0"/>
              <a:t>Minificación</a:t>
            </a:r>
            <a:br>
              <a:rPr lang="es-ES" dirty="0"/>
            </a:br>
            <a:r>
              <a:rPr lang="es-ES" sz="2000" dirty="0"/>
              <a:t>MIPMAP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94" y="1595536"/>
            <a:ext cx="11173409" cy="3067080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dirty="0"/>
              <a:t>Teniendo en cuenta la variación de las coordenadas de textura respecto a las mismas coordenadas pero con la textura aplicada al modelo, podemos obtener el nivel del MipMap correspondiente: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0D5AB6-C6A2-80FD-721C-A0F49068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61" y="2803964"/>
            <a:ext cx="6796473" cy="405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11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20_TF67670762.potx" id="{B7FC8CE9-52FA-4AB8-962B-775F580AC377}" vid="{87A6727B-63DF-420F-B5A5-9E7CDBD0D2A3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1800</TotalTime>
  <Words>890</Words>
  <Application>Microsoft Office PowerPoint</Application>
  <PresentationFormat>Panorámica</PresentationFormat>
  <Paragraphs>86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Estela de condensación</vt:lpstr>
      <vt:lpstr>Minificación y magnificación en texturas</vt:lpstr>
      <vt:lpstr>introducción</vt:lpstr>
      <vt:lpstr>Pixels vs texels</vt:lpstr>
      <vt:lpstr>Pixels vs texels</vt:lpstr>
      <vt:lpstr>minificación</vt:lpstr>
      <vt:lpstr>Minificación MIPMAP</vt:lpstr>
      <vt:lpstr>Minificación MIPMAP</vt:lpstr>
      <vt:lpstr>Minificación MIPMAP</vt:lpstr>
      <vt:lpstr>Minificación MIPMAP</vt:lpstr>
      <vt:lpstr>Minificación EJEMPLO</vt:lpstr>
      <vt:lpstr>Minificación EJEMPLO</vt:lpstr>
      <vt:lpstr>magnificación</vt:lpstr>
      <vt:lpstr>MAGNIFICACIÓN Filtrado bilineal</vt:lpstr>
      <vt:lpstr>MAGNIFICACIÓN ejemplo</vt:lpstr>
      <vt:lpstr>MAGNIFICACIÓN ejemplo</vt:lpstr>
      <vt:lpstr>Presentación de PowerPoint</vt:lpstr>
      <vt:lpstr>Presentación de PowerPoint</vt:lpstr>
      <vt:lpstr>EXTRA donde aplicar minificación y magnificación</vt:lpstr>
      <vt:lpstr>Conclusión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Minificación y magnificación en texturas</dc:title>
  <dc:creator>Facu Bernardini</dc:creator>
  <cp:lastModifiedBy>Facu Bernardini</cp:lastModifiedBy>
  <cp:revision>62</cp:revision>
  <dcterms:created xsi:type="dcterms:W3CDTF">2023-05-14T18:50:29Z</dcterms:created>
  <dcterms:modified xsi:type="dcterms:W3CDTF">2023-05-24T04:47:55Z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